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64" r:id="rId11"/>
    <p:sldId id="265" r:id="rId12"/>
    <p:sldId id="266" r:id="rId13"/>
    <p:sldId id="268" r:id="rId14"/>
    <p:sldId id="267" r:id="rId15"/>
    <p:sldId id="270" r:id="rId16"/>
    <p:sldId id="269" r:id="rId17"/>
    <p:sldId id="271" r:id="rId18"/>
    <p:sldId id="278" r:id="rId19"/>
    <p:sldId id="277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57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771ae83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771ae834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3771ae834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378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75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05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notesSlide" Target="../notesSlides/notesSlide19.xml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046165" y="3000297"/>
            <a:ext cx="10168128" cy="201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 dirty="0"/>
              <a:t>ENHANCING SPEECH IN REAL-TIME: USING</a:t>
            </a:r>
            <a:br>
              <a:rPr lang="en-US" sz="3600" dirty="0"/>
            </a:br>
            <a:r>
              <a:rPr lang="en-US" sz="3600" dirty="0"/>
              <a:t>DENSE NEURAL NETWORKS WITH DILATED</a:t>
            </a:r>
            <a:br>
              <a:rPr lang="en-US" sz="3600" dirty="0"/>
            </a:br>
            <a:r>
              <a:rPr lang="en-US" sz="3600" dirty="0"/>
              <a:t>CONVOLUTIONS AND SQUEEZED TEMPORAL CONVOLUTIONAL MODULES IN THE TIME DOMAIN.</a:t>
            </a:r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566082" y="5779009"/>
            <a:ext cx="4930234" cy="83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Guided by</a:t>
            </a:r>
            <a:endParaRPr sz="1800" dirty="0">
              <a:solidFill>
                <a:srgbClr val="9A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Sunny Dayal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Vanambathina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90" name="Google Shape;90;p13" descr="AP VIT University Offers Non Engineering Courses with Merit ..."/>
          <p:cNvPicPr preferRelativeResize="0"/>
          <p:nvPr/>
        </p:nvPicPr>
        <p:blipFill rotWithShape="1">
          <a:blip r:embed="rId3">
            <a:alphaModFix/>
          </a:blip>
          <a:srcRect t="5625"/>
          <a:stretch/>
        </p:blipFill>
        <p:spPr>
          <a:xfrm>
            <a:off x="4294866" y="572910"/>
            <a:ext cx="3267843" cy="116954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007511" y="2292411"/>
            <a:ext cx="41769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WINTER SEM 2022-23</a:t>
            </a:r>
            <a:endParaRPr dirty="0">
              <a:solidFill>
                <a:srgbClr val="9A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REVIEW 2</a:t>
            </a:r>
            <a:endParaRPr dirty="0">
              <a:solidFill>
                <a:srgbClr val="9A0000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041740" y="1716482"/>
            <a:ext cx="4176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Design Project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1FE31-4ECC-9955-3BF5-807DFEE58BFE}"/>
              </a:ext>
            </a:extLst>
          </p:cNvPr>
          <p:cNvSpPr txBox="1"/>
          <p:nvPr/>
        </p:nvSpPr>
        <p:spPr>
          <a:xfrm>
            <a:off x="2880178" y="5010537"/>
            <a:ext cx="6097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</a:p>
          <a:p>
            <a:pPr marL="0" indent="0" algn="ctr">
              <a:spcBef>
                <a:spcPts val="0"/>
              </a:spcBef>
              <a:buSzPts val="2000"/>
            </a:pPr>
            <a:r>
              <a:rPr lang="en-US" sz="18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Bhumika E, 19bec7146</a:t>
            </a:r>
            <a:endParaRPr lang="en-US" sz="1800" dirty="0">
              <a:solidFill>
                <a:srgbClr val="9A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083"/>
    </mc:Choice>
    <mc:Fallback>
      <p:transition advTm="190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1136035" y="508696"/>
            <a:ext cx="59759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Sub-pixel Convolutions</a:t>
            </a:r>
            <a:endParaRPr sz="36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600" y="4122957"/>
            <a:ext cx="6900260" cy="245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1;p18">
            <a:extLst>
              <a:ext uri="{FF2B5EF4-FFF2-40B4-BE49-F238E27FC236}">
                <a16:creationId xmlns:a16="http://schemas.microsoft.com/office/drawing/2014/main" id="{A47060E8-AB0E-A5F9-13F8-9CF57E96B201}"/>
              </a:ext>
            </a:extLst>
          </p:cNvPr>
          <p:cNvSpPr txBox="1"/>
          <p:nvPr/>
        </p:nvSpPr>
        <p:spPr>
          <a:xfrm>
            <a:off x="1108635" y="1568452"/>
            <a:ext cx="104110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Subpixel convolutions are a type of convolutional layer that can be used to increase the resolution of an image or signal(up sampling). 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endParaRPr lang="en-US" sz="2000" b="0" i="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In the context of speech enhancement, subpixel convolutions can be used to improve the quality of the output signal by increasing the sampling rate.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endParaRPr lang="en-US" sz="2000" b="0" i="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The decoder uses sub-pixel convolutions and dense block to successively reconstruct the signal to the original size.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75"/>
    </mc:Choice>
    <mc:Fallback>
      <p:transition advTm="177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761293" y="458514"/>
            <a:ext cx="69567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Dilated Dense Networks (DDNs)</a:t>
            </a:r>
            <a:endParaRPr sz="36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4091" y="1681310"/>
            <a:ext cx="5353538" cy="3214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761300" y="1681300"/>
            <a:ext cx="58356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dilated convolutional layer allows the network to process information at different scales, making it more robust to variations in speech patterns.</a:t>
            </a: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allows the network to capture long-term dependencies in the speech signal.</a:t>
            </a:r>
            <a:endParaRPr sz="2000" dirty="0"/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In DDN, the</a:t>
            </a:r>
            <a:r>
              <a:rPr lang="en-US" sz="2000" b="0" i="0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final output layer has direct information from every single layer including the very first layer.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dirty="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This kind of network helps in feature-reuse</a:t>
            </a:r>
            <a:r>
              <a:rPr lang="en-US" sz="2000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and better transmission of features across the network.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0"/>
    </mc:Choice>
    <mc:Fallback>
      <p:transition advTm="3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1169580" y="3644214"/>
            <a:ext cx="9516900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Each layer undergoes dilated convolutions with dilation rate d= 1, 2, 4, 8, 16.</a:t>
            </a:r>
            <a:r>
              <a:rPr lang="en-US" sz="20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. </a:t>
            </a: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dirty="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dense neural network is responsible for extracting features from the noisy speech signal.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features are then passed onto the squeezed temporal convolutional network which applies temporal convolutions to extract relevant information.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dirty="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729" y="1061106"/>
            <a:ext cx="5613814" cy="202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57"/>
    </mc:Choice>
    <mc:Fallback>
      <p:transition advTm="175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973514" y="2037725"/>
            <a:ext cx="10244972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proposed model includes </a:t>
            </a:r>
            <a:r>
              <a:rPr lang="en-US" sz="20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squeezed temporal convolutional networks </a:t>
            </a: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GRU layers</a:t>
            </a:r>
            <a:r>
              <a:rPr lang="en-US" sz="20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to enhance the accuracy and speed of speech recognition systems.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layers work together to reduce errors caused by variations in speech patterns and enhance the overall quality of the output signal.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973514" y="1091999"/>
            <a:ext cx="821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The proposed model architecture</a:t>
            </a:r>
            <a:endParaRPr sz="40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407"/>
    </mc:Choice>
    <mc:Fallback>
      <p:transition advTm="640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837920" y="636363"/>
            <a:ext cx="84204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model architecture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68" y="1597950"/>
            <a:ext cx="10264064" cy="474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182"/>
    </mc:Choice>
    <mc:Fallback>
      <p:transition advTm="618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490514" y="178774"/>
            <a:ext cx="6790508" cy="79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Gated Recurrent Units (GRUs)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3" name="Google Shape;166;p25">
            <a:extLst>
              <a:ext uri="{FF2B5EF4-FFF2-40B4-BE49-F238E27FC236}">
                <a16:creationId xmlns:a16="http://schemas.microsoft.com/office/drawing/2014/main" id="{86131D2D-1390-3251-AE7C-FCB188E11EEE}"/>
              </a:ext>
            </a:extLst>
          </p:cNvPr>
          <p:cNvSpPr txBox="1"/>
          <p:nvPr/>
        </p:nvSpPr>
        <p:spPr>
          <a:xfrm>
            <a:off x="490514" y="964799"/>
            <a:ext cx="6790508" cy="541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GRUs can be used to enhance speech signals in real-time.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GRUs use gating mechanisms to control the flow of information through the network, allowing it to selectively remember or forget previous inputs.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They are update gate and reset gate.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update gate helps to determine how much of the past information needs to be passed along to the future.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reset gate is used to decide how much of the past information to forget.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GRUs provide a trained model with consistent memory capable of seizing short-term and long-term dependencies among speech frames effectively.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4FF3D8-2C84-91D2-8DE8-83402A61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" t="3316" r="3062" b="2767"/>
          <a:stretch/>
        </p:blipFill>
        <p:spPr bwMode="auto">
          <a:xfrm>
            <a:off x="7281022" y="2164976"/>
            <a:ext cx="4881595" cy="345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562834" y="230400"/>
            <a:ext cx="6491403" cy="110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Squeezed Temporal Convolutional Modules (STCMs)</a:t>
            </a:r>
            <a:endParaRPr sz="36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1276" y="290072"/>
            <a:ext cx="3985924" cy="6461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6;p25">
            <a:extLst>
              <a:ext uri="{FF2B5EF4-FFF2-40B4-BE49-F238E27FC236}">
                <a16:creationId xmlns:a16="http://schemas.microsoft.com/office/drawing/2014/main" id="{2F79B857-A54E-2CCE-A437-88255A867A09}"/>
              </a:ext>
            </a:extLst>
          </p:cNvPr>
          <p:cNvSpPr txBox="1"/>
          <p:nvPr/>
        </p:nvSpPr>
        <p:spPr>
          <a:xfrm>
            <a:off x="493710" y="1458867"/>
            <a:ext cx="7407566" cy="510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STCMs are one of the deep learning architectures that can enhance speech signals in real-time.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STCMs use a combination of 1D and 2D dilated convolutions to extract both temporal and spectral features from the input signal.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They work by compressing the temporal dimension of the input signal before applying convolutional filters, which reduces the number of computations required and speeds up processing time.</a:t>
            </a:r>
          </a:p>
          <a:p>
            <a:pPr marL="285750" indent="-285750" algn="just">
              <a:buClr>
                <a:srgbClr val="222222"/>
              </a:buClr>
              <a:buSzPts val="1800"/>
              <a:buFont typeface="Arial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This makes them ideal for use in real-time applications where low latency is critical.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use of STCMs can enhance speech to even greater levels, allowing for clear communication in extremely noisy environments.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612000" y="287293"/>
            <a:ext cx="2505600" cy="88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Results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5733450" y="2597850"/>
            <a:ext cx="725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FF93EED-7CE7-46C7-47DB-8D33EA6BA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568225"/>
              </p:ext>
            </p:extLst>
          </p:nvPr>
        </p:nvGraphicFramePr>
        <p:xfrm>
          <a:off x="612000" y="1680609"/>
          <a:ext cx="11340586" cy="464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1378855598"/>
                    </a:ext>
                  </a:extLst>
                </a:gridCol>
                <a:gridCol w="860823">
                  <a:extLst>
                    <a:ext uri="{9D8B030D-6E8A-4147-A177-3AD203B41FA5}">
                      <a16:colId xmlns:a16="http://schemas.microsoft.com/office/drawing/2014/main" val="800841624"/>
                    </a:ext>
                  </a:extLst>
                </a:gridCol>
                <a:gridCol w="791966">
                  <a:extLst>
                    <a:ext uri="{9D8B030D-6E8A-4147-A177-3AD203B41FA5}">
                      <a16:colId xmlns:a16="http://schemas.microsoft.com/office/drawing/2014/main" val="2232699662"/>
                    </a:ext>
                  </a:extLst>
                </a:gridCol>
                <a:gridCol w="791966">
                  <a:extLst>
                    <a:ext uri="{9D8B030D-6E8A-4147-A177-3AD203B41FA5}">
                      <a16:colId xmlns:a16="http://schemas.microsoft.com/office/drawing/2014/main" val="2236669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431243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82125927"/>
                    </a:ext>
                  </a:extLst>
                </a:gridCol>
                <a:gridCol w="1019614">
                  <a:extLst>
                    <a:ext uri="{9D8B030D-6E8A-4147-A177-3AD203B41FA5}">
                      <a16:colId xmlns:a16="http://schemas.microsoft.com/office/drawing/2014/main" val="93234916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75060709"/>
                    </a:ext>
                  </a:extLst>
                </a:gridCol>
                <a:gridCol w="776363">
                  <a:extLst>
                    <a:ext uri="{9D8B030D-6E8A-4147-A177-3AD203B41FA5}">
                      <a16:colId xmlns:a16="http://schemas.microsoft.com/office/drawing/2014/main" val="990645269"/>
                    </a:ext>
                  </a:extLst>
                </a:gridCol>
                <a:gridCol w="745091">
                  <a:extLst>
                    <a:ext uri="{9D8B030D-6E8A-4147-A177-3AD203B41FA5}">
                      <a16:colId xmlns:a16="http://schemas.microsoft.com/office/drawing/2014/main" val="3306555064"/>
                    </a:ext>
                  </a:extLst>
                </a:gridCol>
                <a:gridCol w="830789">
                  <a:extLst>
                    <a:ext uri="{9D8B030D-6E8A-4147-A177-3AD203B41FA5}">
                      <a16:colId xmlns:a16="http://schemas.microsoft.com/office/drawing/2014/main" val="3791648988"/>
                    </a:ext>
                  </a:extLst>
                </a:gridCol>
                <a:gridCol w="771974">
                  <a:extLst>
                    <a:ext uri="{9D8B030D-6E8A-4147-A177-3AD203B41FA5}">
                      <a16:colId xmlns:a16="http://schemas.microsoft.com/office/drawing/2014/main" val="206131196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03290199"/>
                    </a:ext>
                  </a:extLst>
                </a:gridCol>
              </a:tblGrid>
              <a:tr h="550265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noise</a:t>
                      </a:r>
                    </a:p>
                    <a:p>
                      <a:endParaRPr lang="en-US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Babble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Restaurant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60313"/>
                  </a:ext>
                </a:extLst>
              </a:tr>
              <a:tr h="303640">
                <a:tc rowSpan="2"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Models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 SNR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0778605"/>
                  </a:ext>
                </a:extLst>
              </a:tr>
              <a:tr h="3036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628441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Mixture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57.21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64.42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68.96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73.12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80.29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69.00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56.23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63.12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68.21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72.14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78.92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67.72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9895484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CRN[1]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79.32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84.36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87.93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90.24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91.98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86.58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76.39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83.73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87.23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88.47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91.02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85.36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907745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AECNN-SM[2]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79.45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86.93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89.34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91.23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93.25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88.05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77.93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86.04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88.19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90.29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92.65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87.02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2856308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TCNN[3]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81.32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86.57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89.43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91.57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93.26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88.44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78.94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86.04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88.19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90.29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92.76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87.24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151851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DDAEC[4]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81.21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89.73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91.19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93.01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94.11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90.25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80.18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86.95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89.37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91.74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92.78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88.20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834358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Proposed model</a:t>
                      </a:r>
                      <a:endParaRPr lang="en-IN" sz="18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84.14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90.52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92.67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94.32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95.78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91.48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82.19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99.79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91.76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93.56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95.99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90.45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5317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DEA9B0-FB16-6B45-1192-7BF09BC3D3D4}"/>
              </a:ext>
            </a:extLst>
          </p:cNvPr>
          <p:cNvSpPr txBox="1"/>
          <p:nvPr/>
        </p:nvSpPr>
        <p:spPr>
          <a:xfrm>
            <a:off x="1511486" y="1170439"/>
            <a:ext cx="9734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1: model comparison in terms of STOI in presence of babble noise and restaurant noise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5733450" y="2597850"/>
            <a:ext cx="725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5138C-DF0A-7940-EB79-EE6F2E629D1F}"/>
              </a:ext>
            </a:extLst>
          </p:cNvPr>
          <p:cNvSpPr txBox="1"/>
          <p:nvPr/>
        </p:nvSpPr>
        <p:spPr>
          <a:xfrm>
            <a:off x="1091742" y="1211274"/>
            <a:ext cx="10169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2: model comparison in terms of PESQ in presence of babble noise and restaurant noise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0155BD4-42F7-B3DB-7B5E-913F8250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58711"/>
              </p:ext>
            </p:extLst>
          </p:nvPr>
        </p:nvGraphicFramePr>
        <p:xfrm>
          <a:off x="465600" y="1702209"/>
          <a:ext cx="11340586" cy="4647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6000">
                  <a:extLst>
                    <a:ext uri="{9D8B030D-6E8A-4147-A177-3AD203B41FA5}">
                      <a16:colId xmlns:a16="http://schemas.microsoft.com/office/drawing/2014/main" val="1378855598"/>
                    </a:ext>
                  </a:extLst>
                </a:gridCol>
                <a:gridCol w="860823">
                  <a:extLst>
                    <a:ext uri="{9D8B030D-6E8A-4147-A177-3AD203B41FA5}">
                      <a16:colId xmlns:a16="http://schemas.microsoft.com/office/drawing/2014/main" val="800841624"/>
                    </a:ext>
                  </a:extLst>
                </a:gridCol>
                <a:gridCol w="791966">
                  <a:extLst>
                    <a:ext uri="{9D8B030D-6E8A-4147-A177-3AD203B41FA5}">
                      <a16:colId xmlns:a16="http://schemas.microsoft.com/office/drawing/2014/main" val="2232699662"/>
                    </a:ext>
                  </a:extLst>
                </a:gridCol>
                <a:gridCol w="791966">
                  <a:extLst>
                    <a:ext uri="{9D8B030D-6E8A-4147-A177-3AD203B41FA5}">
                      <a16:colId xmlns:a16="http://schemas.microsoft.com/office/drawing/2014/main" val="22366693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34312434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82125927"/>
                    </a:ext>
                  </a:extLst>
                </a:gridCol>
                <a:gridCol w="1019614">
                  <a:extLst>
                    <a:ext uri="{9D8B030D-6E8A-4147-A177-3AD203B41FA5}">
                      <a16:colId xmlns:a16="http://schemas.microsoft.com/office/drawing/2014/main" val="93234916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75060709"/>
                    </a:ext>
                  </a:extLst>
                </a:gridCol>
                <a:gridCol w="776363">
                  <a:extLst>
                    <a:ext uri="{9D8B030D-6E8A-4147-A177-3AD203B41FA5}">
                      <a16:colId xmlns:a16="http://schemas.microsoft.com/office/drawing/2014/main" val="990645269"/>
                    </a:ext>
                  </a:extLst>
                </a:gridCol>
                <a:gridCol w="745091">
                  <a:extLst>
                    <a:ext uri="{9D8B030D-6E8A-4147-A177-3AD203B41FA5}">
                      <a16:colId xmlns:a16="http://schemas.microsoft.com/office/drawing/2014/main" val="3306555064"/>
                    </a:ext>
                  </a:extLst>
                </a:gridCol>
                <a:gridCol w="830789">
                  <a:extLst>
                    <a:ext uri="{9D8B030D-6E8A-4147-A177-3AD203B41FA5}">
                      <a16:colId xmlns:a16="http://schemas.microsoft.com/office/drawing/2014/main" val="3791648988"/>
                    </a:ext>
                  </a:extLst>
                </a:gridCol>
                <a:gridCol w="771974">
                  <a:extLst>
                    <a:ext uri="{9D8B030D-6E8A-4147-A177-3AD203B41FA5}">
                      <a16:colId xmlns:a16="http://schemas.microsoft.com/office/drawing/2014/main" val="206131196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03290199"/>
                    </a:ext>
                  </a:extLst>
                </a:gridCol>
              </a:tblGrid>
              <a:tr h="550265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noise</a:t>
                      </a:r>
                    </a:p>
                    <a:p>
                      <a:endParaRPr lang="en-US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Babble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Restaurant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60313"/>
                  </a:ext>
                </a:extLst>
              </a:tr>
              <a:tr h="303640">
                <a:tc rowSpan="2"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Models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 SNR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0778605"/>
                  </a:ext>
                </a:extLst>
              </a:tr>
              <a:tr h="3036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5628441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Mixture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1.32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1.68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1.67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1.32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1.63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1.80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1.65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9895484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CRN[1]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2.29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2.80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2907745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AECNN-SM[2]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2.83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2.99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2.60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3.01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2856308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TCNN[3]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2.39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2.95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2.29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2.46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151851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DDAEC[4]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2.59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2.80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2.96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3.18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2.74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2.25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2.57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2.76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2.91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3.12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2.72</a:t>
                      </a:r>
                      <a:endParaRPr lang="en-IN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1834358"/>
                  </a:ext>
                </a:extLst>
              </a:tr>
              <a:tr h="527076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Proposed model</a:t>
                      </a:r>
                      <a:endParaRPr lang="en-IN" sz="1800" b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2.31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2.75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2.93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3.16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3.32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2.89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2.33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2.69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2.87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3.06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3.25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2.84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531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58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5733450" y="2597850"/>
            <a:ext cx="725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7D73E96-88E3-DDAF-8081-6415C1ADD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21653"/>
              </p:ext>
            </p:extLst>
          </p:nvPr>
        </p:nvGraphicFramePr>
        <p:xfrm>
          <a:off x="871200" y="1460205"/>
          <a:ext cx="10604876" cy="3454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9265">
                  <a:extLst>
                    <a:ext uri="{9D8B030D-6E8A-4147-A177-3AD203B41FA5}">
                      <a16:colId xmlns:a16="http://schemas.microsoft.com/office/drawing/2014/main" val="1613438810"/>
                    </a:ext>
                  </a:extLst>
                </a:gridCol>
                <a:gridCol w="1459666">
                  <a:extLst>
                    <a:ext uri="{9D8B030D-6E8A-4147-A177-3AD203B41FA5}">
                      <a16:colId xmlns:a16="http://schemas.microsoft.com/office/drawing/2014/main" val="2528154371"/>
                    </a:ext>
                  </a:extLst>
                </a:gridCol>
                <a:gridCol w="1461189">
                  <a:extLst>
                    <a:ext uri="{9D8B030D-6E8A-4147-A177-3AD203B41FA5}">
                      <a16:colId xmlns:a16="http://schemas.microsoft.com/office/drawing/2014/main" val="4049401036"/>
                    </a:ext>
                  </a:extLst>
                </a:gridCol>
                <a:gridCol w="1461189">
                  <a:extLst>
                    <a:ext uri="{9D8B030D-6E8A-4147-A177-3AD203B41FA5}">
                      <a16:colId xmlns:a16="http://schemas.microsoft.com/office/drawing/2014/main" val="1867144183"/>
                    </a:ext>
                  </a:extLst>
                </a:gridCol>
                <a:gridCol w="1461189">
                  <a:extLst>
                    <a:ext uri="{9D8B030D-6E8A-4147-A177-3AD203B41FA5}">
                      <a16:colId xmlns:a16="http://schemas.microsoft.com/office/drawing/2014/main" val="742950074"/>
                    </a:ext>
                  </a:extLst>
                </a:gridCol>
                <a:gridCol w="1461189">
                  <a:extLst>
                    <a:ext uri="{9D8B030D-6E8A-4147-A177-3AD203B41FA5}">
                      <a16:colId xmlns:a16="http://schemas.microsoft.com/office/drawing/2014/main" val="1594234158"/>
                    </a:ext>
                  </a:extLst>
                </a:gridCol>
                <a:gridCol w="1461189">
                  <a:extLst>
                    <a:ext uri="{9D8B030D-6E8A-4147-A177-3AD203B41FA5}">
                      <a16:colId xmlns:a16="http://schemas.microsoft.com/office/drawing/2014/main" val="3800559675"/>
                    </a:ext>
                  </a:extLst>
                </a:gridCol>
              </a:tblGrid>
              <a:tr h="672359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 noise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Babble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Restaurant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404355"/>
                  </a:ext>
                </a:extLst>
              </a:tr>
              <a:tr h="61488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Speech type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 SNR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78522"/>
                  </a:ext>
                </a:extLst>
              </a:tr>
              <a:tr h="6061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Speech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5dB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62799"/>
                  </a:ext>
                </a:extLst>
              </a:tr>
              <a:tr h="826609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Noisy</a:t>
                      </a:r>
                    </a:p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speech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641427"/>
                  </a:ext>
                </a:extLst>
              </a:tr>
              <a:tr h="734333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Enhanced</a:t>
                      </a:r>
                    </a:p>
                    <a:p>
                      <a:r>
                        <a:rPr lang="en-US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speech</a:t>
                      </a:r>
                      <a:endParaRPr lang="en-IN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88313"/>
                  </a:ext>
                </a:extLst>
              </a:tr>
            </a:tbl>
          </a:graphicData>
        </a:graphic>
      </p:graphicFrame>
      <p:pic>
        <p:nvPicPr>
          <p:cNvPr id="3" name="male1_-5db_babble">
            <a:hlinkClick r:id="" action="ppaction://media"/>
            <a:extLst>
              <a:ext uri="{FF2B5EF4-FFF2-40B4-BE49-F238E27FC236}">
                <a16:creationId xmlns:a16="http://schemas.microsoft.com/office/drawing/2014/main" id="{5958FC5B-DE55-320E-DA1D-1696F6D04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3134075" y="3471540"/>
            <a:ext cx="509452" cy="509452"/>
          </a:xfrm>
          <a:prstGeom prst="rect">
            <a:avLst/>
          </a:prstGeom>
        </p:spPr>
      </p:pic>
      <p:pic>
        <p:nvPicPr>
          <p:cNvPr id="4" name="male1_0db_babble">
            <a:hlinkClick r:id="" action="ppaction://media"/>
            <a:extLst>
              <a:ext uri="{FF2B5EF4-FFF2-40B4-BE49-F238E27FC236}">
                <a16:creationId xmlns:a16="http://schemas.microsoft.com/office/drawing/2014/main" id="{21E8688B-F203-68A0-D78A-EA70F60165D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4502577" y="3479569"/>
            <a:ext cx="501423" cy="501423"/>
          </a:xfrm>
          <a:prstGeom prst="rect">
            <a:avLst/>
          </a:prstGeom>
        </p:spPr>
      </p:pic>
      <p:pic>
        <p:nvPicPr>
          <p:cNvPr id="5" name="male1_5db_babble">
            <a:hlinkClick r:id="" action="ppaction://media"/>
            <a:extLst>
              <a:ext uri="{FF2B5EF4-FFF2-40B4-BE49-F238E27FC236}">
                <a16:creationId xmlns:a16="http://schemas.microsoft.com/office/drawing/2014/main" id="{19CED376-4B81-0F77-E594-0BBFFA57068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5922064" y="3479569"/>
            <a:ext cx="536486" cy="536486"/>
          </a:xfrm>
          <a:prstGeom prst="rect">
            <a:avLst/>
          </a:prstGeom>
        </p:spPr>
      </p:pic>
      <p:pic>
        <p:nvPicPr>
          <p:cNvPr id="6" name="denoise_male1_-5db_babble">
            <a:hlinkClick r:id="" action="ppaction://media"/>
            <a:extLst>
              <a:ext uri="{FF2B5EF4-FFF2-40B4-BE49-F238E27FC236}">
                <a16:creationId xmlns:a16="http://schemas.microsoft.com/office/drawing/2014/main" id="{62CF818E-8BD8-E493-DA64-C70B1BA9578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3134075" y="4260150"/>
            <a:ext cx="509452" cy="509452"/>
          </a:xfrm>
          <a:prstGeom prst="rect">
            <a:avLst/>
          </a:prstGeom>
        </p:spPr>
      </p:pic>
      <p:pic>
        <p:nvPicPr>
          <p:cNvPr id="7" name="denoise_male1_0db_babble">
            <a:hlinkClick r:id="" action="ppaction://media"/>
            <a:extLst>
              <a:ext uri="{FF2B5EF4-FFF2-40B4-BE49-F238E27FC236}">
                <a16:creationId xmlns:a16="http://schemas.microsoft.com/office/drawing/2014/main" id="{E17AC2C8-2886-C5CB-7223-BD458A3F8FA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4604547" y="4260150"/>
            <a:ext cx="509452" cy="509452"/>
          </a:xfrm>
          <a:prstGeom prst="rect">
            <a:avLst/>
          </a:prstGeom>
        </p:spPr>
      </p:pic>
      <p:pic>
        <p:nvPicPr>
          <p:cNvPr id="8" name="denoise_male1_5db_babble">
            <a:hlinkClick r:id="" action="ppaction://media"/>
            <a:extLst>
              <a:ext uri="{FF2B5EF4-FFF2-40B4-BE49-F238E27FC236}">
                <a16:creationId xmlns:a16="http://schemas.microsoft.com/office/drawing/2014/main" id="{93488374-DDA8-1907-0DE8-BB70D46CDE3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5949098" y="4260150"/>
            <a:ext cx="509452" cy="509452"/>
          </a:xfrm>
          <a:prstGeom prst="rect">
            <a:avLst/>
          </a:prstGeom>
        </p:spPr>
      </p:pic>
      <p:pic>
        <p:nvPicPr>
          <p:cNvPr id="9" name="denoise_female2_-5db_restaurant">
            <a:hlinkClick r:id="" action="ppaction://media"/>
            <a:extLst>
              <a:ext uri="{FF2B5EF4-FFF2-40B4-BE49-F238E27FC236}">
                <a16:creationId xmlns:a16="http://schemas.microsoft.com/office/drawing/2014/main" id="{36278CA7-B97B-32C4-36FD-9CBA14455EE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7594711" y="4301134"/>
            <a:ext cx="509452" cy="509452"/>
          </a:xfrm>
          <a:prstGeom prst="rect">
            <a:avLst/>
          </a:prstGeom>
        </p:spPr>
      </p:pic>
      <p:pic>
        <p:nvPicPr>
          <p:cNvPr id="10" name="denoise_female2_0db_restaurant">
            <a:hlinkClick r:id="" action="ppaction://media"/>
            <a:extLst>
              <a:ext uri="{FF2B5EF4-FFF2-40B4-BE49-F238E27FC236}">
                <a16:creationId xmlns:a16="http://schemas.microsoft.com/office/drawing/2014/main" id="{F3D42A73-067A-0315-B773-374991A13F7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8940508" y="4330721"/>
            <a:ext cx="450279" cy="450279"/>
          </a:xfrm>
          <a:prstGeom prst="rect">
            <a:avLst/>
          </a:prstGeom>
        </p:spPr>
      </p:pic>
      <p:pic>
        <p:nvPicPr>
          <p:cNvPr id="11" name="denoise_female2_5db_restaurant">
            <a:hlinkClick r:id="" action="ppaction://media"/>
            <a:extLst>
              <a:ext uri="{FF2B5EF4-FFF2-40B4-BE49-F238E27FC236}">
                <a16:creationId xmlns:a16="http://schemas.microsoft.com/office/drawing/2014/main" id="{AEBAAA5B-1445-DA1A-BC89-80D4B10E082E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10339774" y="4330721"/>
            <a:ext cx="450279" cy="450279"/>
          </a:xfrm>
          <a:prstGeom prst="rect">
            <a:avLst/>
          </a:prstGeom>
        </p:spPr>
      </p:pic>
      <p:pic>
        <p:nvPicPr>
          <p:cNvPr id="12" name="female2_-5db_restaurant">
            <a:hlinkClick r:id="" action="ppaction://media"/>
            <a:extLst>
              <a:ext uri="{FF2B5EF4-FFF2-40B4-BE49-F238E27FC236}">
                <a16:creationId xmlns:a16="http://schemas.microsoft.com/office/drawing/2014/main" id="{50E6ACA4-E0F7-14EC-8A97-76928045563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7594711" y="3479569"/>
            <a:ext cx="450279" cy="450279"/>
          </a:xfrm>
          <a:prstGeom prst="rect">
            <a:avLst/>
          </a:prstGeom>
        </p:spPr>
      </p:pic>
      <p:pic>
        <p:nvPicPr>
          <p:cNvPr id="13" name="female2_0db_restaurant">
            <a:hlinkClick r:id="" action="ppaction://media"/>
            <a:extLst>
              <a:ext uri="{FF2B5EF4-FFF2-40B4-BE49-F238E27FC236}">
                <a16:creationId xmlns:a16="http://schemas.microsoft.com/office/drawing/2014/main" id="{B06F1306-4350-DD35-4696-FDE1C007409B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8865436" y="3479569"/>
            <a:ext cx="450279" cy="450279"/>
          </a:xfrm>
          <a:prstGeom prst="rect">
            <a:avLst/>
          </a:prstGeom>
        </p:spPr>
      </p:pic>
      <p:pic>
        <p:nvPicPr>
          <p:cNvPr id="14" name="female2_5db_restaurant">
            <a:hlinkClick r:id="" action="ppaction://media"/>
            <a:extLst>
              <a:ext uri="{FF2B5EF4-FFF2-40B4-BE49-F238E27FC236}">
                <a16:creationId xmlns:a16="http://schemas.microsoft.com/office/drawing/2014/main" id="{A64151AF-8E13-3E3C-DC5A-E99E5EE161A4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7">
            <a:biLevel thresh="75000"/>
          </a:blip>
          <a:stretch>
            <a:fillRect/>
          </a:stretch>
        </p:blipFill>
        <p:spPr>
          <a:xfrm>
            <a:off x="10339774" y="3496818"/>
            <a:ext cx="450279" cy="450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F53ADF-54A7-B31E-7F12-53FED66DC846}"/>
              </a:ext>
            </a:extLst>
          </p:cNvPr>
          <p:cNvSpPr txBox="1"/>
          <p:nvPr/>
        </p:nvSpPr>
        <p:spPr>
          <a:xfrm>
            <a:off x="1054607" y="986872"/>
            <a:ext cx="1042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3: noisy speech and enhanced speeches in presence of babble noise and restaurant noise</a:t>
            </a:r>
          </a:p>
        </p:txBody>
      </p:sp>
    </p:spTree>
    <p:extLst>
      <p:ext uri="{BB962C8B-B14F-4D97-AF65-F5344CB8AC3E}">
        <p14:creationId xmlns:p14="http://schemas.microsoft.com/office/powerpoint/2010/main" val="96580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4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3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31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31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1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310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369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369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36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097861" y="191859"/>
            <a:ext cx="45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Agenda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097850" y="1238550"/>
            <a:ext cx="92097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 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A0000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model architecture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7155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A0000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model architecture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Progress &amp; Future work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700"/>
              <a:buFont typeface="Wingdings" panose="05000000000000000000" pitchFamily="2" charset="2"/>
              <a:buChar char="§"/>
            </a:pPr>
            <a:r>
              <a:rPr lang="en-US" sz="2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9E0000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08"/>
    </mc:Choice>
    <mc:Fallback>
      <p:transition advTm="13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1130071" y="780914"/>
            <a:ext cx="67153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Progress &amp; Future work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130071" y="1976744"/>
            <a:ext cx="10077191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replicated an existing paper and extended it by incorporating GRU and STCM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currently in the process of writing a new paper that presents my proposed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on analyzing the results of my proposed approach 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communicating the published paper.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 to communicate the findings of my published paper to the relevant audience.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1348576" y="3241713"/>
            <a:ext cx="2301974" cy="1329910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30"/>
          <p:cNvCxnSpPr>
            <a:cxnSpLocks/>
            <a:stCxn id="195" idx="6"/>
            <a:endCxn id="197" idx="2"/>
          </p:cNvCxnSpPr>
          <p:nvPr/>
        </p:nvCxnSpPr>
        <p:spPr>
          <a:xfrm flipV="1">
            <a:off x="3650550" y="3402350"/>
            <a:ext cx="1113905" cy="50431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7" name="Google Shape;197;p30"/>
          <p:cNvSpPr/>
          <p:nvPr/>
        </p:nvSpPr>
        <p:spPr>
          <a:xfrm>
            <a:off x="4764455" y="2656051"/>
            <a:ext cx="2301973" cy="1492598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8775283" y="3453390"/>
            <a:ext cx="2136202" cy="1214621"/>
          </a:xfrm>
          <a:prstGeom prst="ellipse">
            <a:avLst/>
          </a:prstGeom>
          <a:solidFill>
            <a:srgbClr val="59595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30"/>
          <p:cNvCxnSpPr>
            <a:cxnSpLocks/>
            <a:stCxn id="197" idx="6"/>
            <a:endCxn id="198" idx="2"/>
          </p:cNvCxnSpPr>
          <p:nvPr/>
        </p:nvCxnSpPr>
        <p:spPr>
          <a:xfrm>
            <a:off x="7066428" y="3402350"/>
            <a:ext cx="1708855" cy="65835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0" name="Google Shape;200;p30"/>
          <p:cNvSpPr txBox="1"/>
          <p:nvPr/>
        </p:nvSpPr>
        <p:spPr>
          <a:xfrm>
            <a:off x="1517747" y="3409985"/>
            <a:ext cx="21933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Understanding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research paper and started coding</a:t>
            </a:r>
            <a:endParaRPr sz="1800" dirty="0"/>
          </a:p>
        </p:txBody>
      </p:sp>
      <p:sp>
        <p:nvSpPr>
          <p:cNvPr id="201" name="Google Shape;201;p30"/>
          <p:cNvSpPr txBox="1"/>
          <p:nvPr/>
        </p:nvSpPr>
        <p:spPr>
          <a:xfrm>
            <a:off x="5125573" y="2828856"/>
            <a:ext cx="210319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of the existing paper and Start proposed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paper</a:t>
            </a:r>
            <a:endParaRPr lang="en-US" sz="1800" dirty="0"/>
          </a:p>
        </p:txBody>
      </p:sp>
      <p:sp>
        <p:nvSpPr>
          <p:cNvPr id="202" name="Google Shape;202;p30"/>
          <p:cNvSpPr txBox="1"/>
          <p:nvPr/>
        </p:nvSpPr>
        <p:spPr>
          <a:xfrm>
            <a:off x="9101539" y="3648334"/>
            <a:ext cx="168884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Communicating the proposed paper.</a:t>
            </a:r>
            <a:endParaRPr sz="1800" dirty="0"/>
          </a:p>
        </p:txBody>
      </p:sp>
      <p:sp>
        <p:nvSpPr>
          <p:cNvPr id="203" name="Google Shape;203;p30"/>
          <p:cNvSpPr txBox="1"/>
          <p:nvPr/>
        </p:nvSpPr>
        <p:spPr>
          <a:xfrm>
            <a:off x="1788066" y="2872381"/>
            <a:ext cx="14742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Feb-March</a:t>
            </a:r>
            <a:endParaRPr sz="1800" dirty="0"/>
          </a:p>
        </p:txBody>
      </p:sp>
      <p:sp>
        <p:nvSpPr>
          <p:cNvPr id="204" name="Google Shape;204;p30"/>
          <p:cNvSpPr txBox="1"/>
          <p:nvPr/>
        </p:nvSpPr>
        <p:spPr>
          <a:xfrm>
            <a:off x="5302803" y="4109978"/>
            <a:ext cx="2099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March-April</a:t>
            </a:r>
            <a:endParaRPr sz="1800" dirty="0"/>
          </a:p>
        </p:txBody>
      </p:sp>
      <p:sp>
        <p:nvSpPr>
          <p:cNvPr id="205" name="Google Shape;205;p30"/>
          <p:cNvSpPr txBox="1"/>
          <p:nvPr/>
        </p:nvSpPr>
        <p:spPr>
          <a:xfrm>
            <a:off x="9283533" y="3099244"/>
            <a:ext cx="1627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April-May</a:t>
            </a:r>
            <a:endParaRPr sz="1800" dirty="0"/>
          </a:p>
        </p:txBody>
      </p:sp>
      <p:sp>
        <p:nvSpPr>
          <p:cNvPr id="206" name="Google Shape;206;p30"/>
          <p:cNvSpPr txBox="1"/>
          <p:nvPr/>
        </p:nvSpPr>
        <p:spPr>
          <a:xfrm>
            <a:off x="1102179" y="674929"/>
            <a:ext cx="4504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40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842400" y="501925"/>
            <a:ext cx="3931200" cy="99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References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842400" y="1423934"/>
            <a:ext cx="105072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K. Tan and D. Wang, “Complex spectral mapping with a convolutional recurrent network for monaural speech enhancement,” in ICASSP, 2019, pp. 6865–6869.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A. Pandey and D. Wang “A new framework for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-based speech enhancement in the time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domain,”IEEE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/ACM Transactions on Audio, Speech and Language Processing (TASLP), vol. 27, no. 7, pp. 1179–1188, 2019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A. Pandey and D. Wang, “TCNN: Temporal convolutional neural network for real-time speech enhancement in the time domain,” in ICASSP, 2019, pp. 6875–6879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Ashutosh Pandey and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Wang, "Densely connected neural network with diluted convolution for real-time speech enhancement in the time domain", 2022, 6629-6631.</a:t>
            </a:r>
            <a:b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 Huang, Z. Liu, L. Van Der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Maaten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K. Q. Weinberger, “Densely connected convolutional networks,” in IEEE conference on computer vision and pattern recognition, 2017, 4700–4708.</a:t>
            </a:r>
            <a:endParaRPr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ctrTitle"/>
          </p:nvPr>
        </p:nvSpPr>
        <p:spPr>
          <a:xfrm>
            <a:off x="2066400" y="1786638"/>
            <a:ext cx="7257599" cy="184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953339" y="450170"/>
            <a:ext cx="4504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Recap of review-1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53339" y="1646133"/>
            <a:ext cx="10780181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In real-world situations, speech signals reaching our ears are usually degraded by the background noises like traffic and street noises.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414141"/>
                </a:solidFill>
                <a:latin typeface="Calibri"/>
                <a:ea typeface="Calibri"/>
                <a:cs typeface="Calibri"/>
                <a:sym typeface="Calibri"/>
              </a:rPr>
              <a:t>These noises are detrimental to the speech quality and intelligibility, also cause a serious problem to many speech-related applications, such as automatic speech recognition and speaker identification.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The noise signals overlap and mask the useful speech signals.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41414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To deal with overlapping background noise, a speech enhancement strategy is essential in order to make noisy speech more understandable. 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upervised and unsupervised approaches to speech enhancement generally convert the speech signal to a time-frequency (T-F) representation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025"/>
    </mc:Choice>
    <mc:Fallback>
      <p:transition advTm="570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953339" y="527554"/>
            <a:ext cx="45042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</a:rPr>
              <a:t>Recap of review-1</a:t>
            </a:r>
            <a:endParaRPr sz="4000" dirty="0">
              <a:solidFill>
                <a:srgbClr val="9A0000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953339" y="1973464"/>
            <a:ext cx="100584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project aims to improve the quality of speech signals in real-time by removing noise and other disturbances from the audio signal. 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proposed method combines the strengths of dilated convolutions and dense neural networks (DNNs).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DNNs are used to extract features from the input signal.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resulting output is a clean speech signal that is of higher quality than the input signal.</a:t>
            </a:r>
            <a:endParaRPr sz="2000" b="0" i="0" u="none" strike="noStrike" cap="none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19"/>
    </mc:Choice>
    <mc:Fallback>
      <p:transition advTm="161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783212" y="542578"/>
            <a:ext cx="8688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Methodology:</a:t>
            </a:r>
            <a:endParaRPr dirty="0">
              <a:solidFill>
                <a:srgbClr val="9A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model architecture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l="12933" t="2636" r="3893" b="4649"/>
          <a:stretch/>
        </p:blipFill>
        <p:spPr>
          <a:xfrm>
            <a:off x="1627454" y="1942857"/>
            <a:ext cx="8937091" cy="451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F97E82-E438-D9DC-9BFD-6B071F294E6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1627454" y="6453408"/>
            <a:ext cx="9042400" cy="501650"/>
          </a:xfrm>
        </p:spPr>
        <p:txBody>
          <a:bodyPr/>
          <a:lstStyle/>
          <a:p>
            <a:r>
              <a:rPr lang="en-US" sz="900" dirty="0">
                <a:solidFill>
                  <a:schemeClr val="tx1"/>
                </a:solidFill>
              </a:rPr>
              <a:t> Ashutosh Pandey and </a:t>
            </a:r>
            <a:r>
              <a:rPr lang="en-US" sz="900" dirty="0" err="1">
                <a:solidFill>
                  <a:schemeClr val="tx1"/>
                </a:solidFill>
              </a:rPr>
              <a:t>DeLiang</a:t>
            </a:r>
            <a:r>
              <a:rPr lang="en-US" sz="900" dirty="0">
                <a:solidFill>
                  <a:schemeClr val="tx1"/>
                </a:solidFill>
              </a:rPr>
              <a:t> Wang, DENSELY CONNECTED NEURAL NETWORK WITH DILATED CONVOLUTIONS FOR REAL-TIME SPEECH ENHANCEMENT IN THE TIME DOMAIN, 2022 </a:t>
            </a:r>
            <a:endParaRPr lang="en-IN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768"/>
    </mc:Choice>
    <mc:Fallback>
      <p:transition advTm="676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994228" y="1858950"/>
            <a:ext cx="99126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model consists of an input layer, an encoder, dilated and dense blocks, a decoder, and an output layer.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layer in the encoder first halves the dimension using Max pooling (down sampling).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decoder uses sub-pixel convolutions (up sampling) and dense blocks to successively reconstruct the signal to the original size. </a:t>
            </a:r>
            <a:endParaRPr sz="2000" dirty="0"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input to each layer in the decoder is a concatenation of the previous layer output and the output from the corresponding symmetric layer in the encoder in order to maintain the same dimension.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994228" y="809383"/>
            <a:ext cx="821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The existing model architecture</a:t>
            </a:r>
            <a:endParaRPr sz="40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7"/>
    </mc:Choice>
    <mc:Fallback>
      <p:transition advTm="35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868035" y="412136"/>
            <a:ext cx="5976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Convolutions</a:t>
            </a:r>
            <a:endParaRPr sz="36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85" y="1737836"/>
            <a:ext cx="5640081" cy="330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1;p18">
            <a:extLst>
              <a:ext uri="{FF2B5EF4-FFF2-40B4-BE49-F238E27FC236}">
                <a16:creationId xmlns:a16="http://schemas.microsoft.com/office/drawing/2014/main" id="{3E20CA1A-8A43-66A6-44BA-38BDD655C8DA}"/>
              </a:ext>
            </a:extLst>
          </p:cNvPr>
          <p:cNvSpPr txBox="1"/>
          <p:nvPr/>
        </p:nvSpPr>
        <p:spPr>
          <a:xfrm>
            <a:off x="868035" y="1504245"/>
            <a:ext cx="5502029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 is the element-wise multiplication and addition.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also have a kernel, which is simply a small matrix of weights.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kernel “slides” over the input data, performing an elementwise multiplication with the part of the input it is currently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then summing up the results into a single output pixel.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purpose of doing convolution is to extract useful features from the input.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41"/>
    </mc:Choice>
    <mc:Fallback>
      <p:transition advTm="2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868033" y="611921"/>
            <a:ext cx="1024308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Parametric Rectified Linear Unit (</a:t>
            </a:r>
            <a:r>
              <a:rPr lang="en-US" sz="4000" dirty="0" err="1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PReLU</a:t>
            </a:r>
            <a:r>
              <a:rPr lang="en-US" sz="40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) and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40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Layer Normalization</a:t>
            </a:r>
            <a:endParaRPr sz="40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1;p18">
            <a:extLst>
              <a:ext uri="{FF2B5EF4-FFF2-40B4-BE49-F238E27FC236}">
                <a16:creationId xmlns:a16="http://schemas.microsoft.com/office/drawing/2014/main" id="{3E20CA1A-8A43-66A6-44BA-38BDD655C8DA}"/>
              </a:ext>
            </a:extLst>
          </p:cNvPr>
          <p:cNvSpPr txBox="1"/>
          <p:nvPr/>
        </p:nvSpPr>
        <p:spPr>
          <a:xfrm>
            <a:off x="657017" y="2111959"/>
            <a:ext cx="10964459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PReLU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advanced activation function that can be used in dense neural networks to improve the efficiency of speech enhancement algorithms.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PReLU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introduces a learnable parameter that controls the slope of the negative part of the activation function, allowing for greater flexibility and accuracy in the network's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 normalization is another technique that can be used to improve the performance of real-time speech enhancement algorithms.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technique normalizes the input to each layer of the network, reducing the impact of variations in the input signal and improving the stability of the network's output.</a:t>
            </a:r>
          </a:p>
        </p:txBody>
      </p:sp>
    </p:spTree>
    <p:extLst>
      <p:ext uri="{BB962C8B-B14F-4D97-AF65-F5344CB8AC3E}">
        <p14:creationId xmlns:p14="http://schemas.microsoft.com/office/powerpoint/2010/main" val="270389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70"/>
    </mc:Choice>
    <mc:Fallback>
      <p:transition advTm="77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1061200" y="337794"/>
            <a:ext cx="597593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rgbClr val="9A0000"/>
                </a:solidFill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 sz="3600" dirty="0">
              <a:solidFill>
                <a:srgbClr val="9A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34;p20">
            <a:extLst>
              <a:ext uri="{FF2B5EF4-FFF2-40B4-BE49-F238E27FC236}">
                <a16:creationId xmlns:a16="http://schemas.microsoft.com/office/drawing/2014/main" id="{E9B6C04A-99E6-B1A6-B859-3D5B9D2383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45" y="3203451"/>
            <a:ext cx="5417055" cy="44353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1;p18">
            <a:extLst>
              <a:ext uri="{FF2B5EF4-FFF2-40B4-BE49-F238E27FC236}">
                <a16:creationId xmlns:a16="http://schemas.microsoft.com/office/drawing/2014/main" id="{1901F577-BA34-9F11-E2E2-7AF7EF650A57}"/>
              </a:ext>
            </a:extLst>
          </p:cNvPr>
          <p:cNvSpPr txBox="1"/>
          <p:nvPr/>
        </p:nvSpPr>
        <p:spPr>
          <a:xfrm>
            <a:off x="998043" y="1356999"/>
            <a:ext cx="1041106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b="0" i="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One of the down sampling methods, conducts dimensionality reduction, reducing the number of parameters in the input. 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Similar to the convolutional layer, the max pooling operation sweeps a filter across the entire input, but the difference is that this filter does not have any weights.</a:t>
            </a:r>
            <a:endParaRPr lang="en-US" sz="2000" b="0" i="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</a:pPr>
            <a:endParaRPr lang="en-US" sz="2000" dirty="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The input is traversed by the filter, and the output array receives the pixel that has the maximum value among the selected ones.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05"/>
    </mc:Choice>
    <mc:Fallback>
      <p:transition advTm="120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1693</Words>
  <Application>Microsoft Office PowerPoint</Application>
  <PresentationFormat>Widescreen</PresentationFormat>
  <Paragraphs>355</Paragraphs>
  <Slides>23</Slides>
  <Notes>23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Noto Sans Symbols</vt:lpstr>
      <vt:lpstr>Arial</vt:lpstr>
      <vt:lpstr>Calibri</vt:lpstr>
      <vt:lpstr>Wingdings</vt:lpstr>
      <vt:lpstr>Office Theme</vt:lpstr>
      <vt:lpstr>ENHANCING SPEECH IN REAL-TIME: USING DENSE NEURAL NETWORKS WITH DILATED CONVOLUTIONS AND SQUEEZED TEMPORAL CONVOLUTIONAL MODULES IN THE TIME DOMAIN.</vt:lpstr>
      <vt:lpstr>Agenda</vt:lpstr>
      <vt:lpstr>Recap of review-1</vt:lpstr>
      <vt:lpstr>Recap of review-1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Gated Recurrent Units (GRUs)</vt:lpstr>
      <vt:lpstr>PowerPoint Presentation</vt:lpstr>
      <vt:lpstr>Results</vt:lpstr>
      <vt:lpstr>PowerPoint Presentation</vt:lpstr>
      <vt:lpstr>PowerPoint Presentation</vt:lpstr>
      <vt:lpstr>Progress &amp; Future work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SPEECH IN REAL-TIME: USING DENSE NEURAL NETWORKS WITH DILATED CONVOLUTIONS AND SQUEEZED TEMPORAL CONVOLUTIONAL NETWORKS IN THE TIME DOMAIN.</dc:title>
  <cp:lastModifiedBy>bhumika e</cp:lastModifiedBy>
  <cp:revision>30</cp:revision>
  <dcterms:modified xsi:type="dcterms:W3CDTF">2023-04-27T06:58:21Z</dcterms:modified>
</cp:coreProperties>
</file>